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9" r:id="rId3"/>
    <p:sldId id="266" r:id="rId4"/>
    <p:sldId id="259" r:id="rId5"/>
    <p:sldId id="270" r:id="rId6"/>
    <p:sldId id="268" r:id="rId7"/>
    <p:sldId id="267" r:id="rId8"/>
    <p:sldId id="265" r:id="rId9"/>
    <p:sldId id="261" r:id="rId10"/>
    <p:sldId id="256" r:id="rId11"/>
    <p:sldId id="257" r:id="rId12"/>
    <p:sldId id="264" r:id="rId13"/>
    <p:sldId id="271" r:id="rId14"/>
    <p:sldId id="272" r:id="rId15"/>
    <p:sldId id="260" r:id="rId16"/>
    <p:sldId id="26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BFF"/>
    <a:srgbClr val="CDFB01"/>
    <a:srgbClr val="2BB14F"/>
    <a:srgbClr val="FE25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5"/>
    <p:restoredTop sz="96282"/>
  </p:normalViewPr>
  <p:slideViewPr>
    <p:cSldViewPr snapToGrid="0" snapToObjects="1">
      <p:cViewPr>
        <p:scale>
          <a:sx n="103" d="100"/>
          <a:sy n="103" d="100"/>
        </p:scale>
        <p:origin x="2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6778-CEC6-1444-9E19-331D365BE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8622A-02B0-A148-934B-E0669C911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37126-19C0-EB41-B34E-C9B868C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4974-AE72-884A-AAF9-B7966B93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4157-4852-A245-82AF-F6D0D1BB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5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BE1B-33F5-E64B-924D-4ECBC67B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CEC92-EDF5-744A-A3CE-0EEDEBD78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E472-AD8C-3D4A-AE56-DEE8F9D1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A45AA-1976-3F44-8AF2-AC8F0BEC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E13DA-E538-7645-9DE0-8610EDD8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DD77-D09D-7349-84A2-2EB0C3970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E03B-7B4D-B047-833A-E2EEB6B50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2C3B-6D5F-924D-8460-7C7B0BC3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AB1AE-03FB-B044-9149-FEE68B37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C562A-05F3-1948-98DA-1D78FDB0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0D30-1A64-8D4E-911C-A9899D39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BD2D-AF58-DF43-B2D5-47FABDC0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B214-701D-C24B-98A8-CB76CB49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73BB-A40F-8D46-A668-A1A46C33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EC42F-1BD1-914E-BBF3-96A84817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8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D8CB-7C8A-6541-A927-974820A6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9BFB-735C-0C42-9975-E25BFDB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7071-5D37-524F-B7E7-6A1BB1CB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C418D-93BA-B249-8AC6-32FC1C2E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E830-F145-AA4F-A6A0-D779D173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4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9DE2-D916-3A4F-BC92-4E253257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D120F-1E31-2A43-A2B4-02E8D1B10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865DD-686E-514A-AD16-88E5B6C99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51DA3-E56F-1643-A2CE-25D784E0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5C2A-CC91-7547-9AB4-A06D7BEB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76A54-2622-9F4B-9C68-23C43402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9FCC-F520-2B45-B843-D04B6F37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EEBDB-7565-9245-9C13-0898A036B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BEE7C-048B-854B-A03C-FE488AED2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D152E-60B1-F34F-A37A-D494F6264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1859C-F037-F542-9B22-3561F2020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8DD81-E8AA-3C44-8E56-9AF2D5CF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9BE25-F115-D140-A052-F6DCDCCE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4FE10-9834-D14D-B3B4-2ACC127C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97E1-32FC-314F-8B24-8439A015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2BF09-64A6-604B-B955-4CBB445C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B6B04-5A20-D644-B445-BC8C57E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02F77-1D22-A642-AA32-2A8B26DE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514D8-12E1-D142-837B-E741E1F0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C8D6B-FC86-9F49-9F47-EF898E54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44A3-84FD-E647-87AA-A3F86083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672C-6C3B-4343-8A7A-3105F883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6142-9C3E-B241-AF5E-A21B4C5D8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DFFD3-5472-D449-BFAB-9127F9705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A81D8-4BC9-CB44-813A-DBAE3FCA2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EBFD1-FDBD-914C-8A1F-489E26ED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3A3B-7D0D-0047-B879-5E45C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4225-A7D3-EC40-A8D9-AB54A138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5AF1B-E5DE-0547-B9DC-4BEEA03CD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BCE31-591D-2D40-B824-0E60505A3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FF499-9521-E747-BDFC-C5A1ECEC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3234F-C664-6845-A558-2FA4F548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98957-69EA-AC4A-B7C9-2A0AA509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4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6C564-48A8-B548-903E-327427B4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EACE-5911-7A48-9EBA-ED021148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8CF80-F804-8249-B3C1-45AF5F537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C2753-B3F3-E544-A201-B5604EEE645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4169-648C-F243-99E8-C11D72D14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08673-CF22-4D41-812E-3EE25043E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C3587-225A-7249-AACB-1D09F47B7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79C56-E0F1-AA4B-93A2-E66C2E5D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5" y="383177"/>
            <a:ext cx="7605664" cy="5873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0" y="6488668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1629" y="228655"/>
            <a:ext cx="357972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A1: 	Approval  diversity (race)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A2:	Approval diversity (</a:t>
            </a:r>
            <a:r>
              <a:rPr lang="en-US" sz="1200" noProof="1">
                <a:latin typeface="+mj-lt"/>
              </a:rPr>
              <a:t>muslims</a:t>
            </a:r>
            <a:r>
              <a:rPr lang="en-US" sz="1200" dirty="0">
                <a:latin typeface="+mj-lt"/>
              </a:rPr>
              <a:t>)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A3: 	Approval diversity (immigrants)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B: 	Not too many immigrants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C1: 	Expecting environmental catastrophe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C2: 	Nature not strong enough to cope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C3: 	Humans insure earth remains fit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D1: 	Empathy with Europeans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D2: 	Empathy with humankind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D3: 	Empathy with countrymen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D4: 	Empathy with people in neighborhood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D5: 	Empathy with immigrants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E: 	No membership in social organizations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F: 	Not only one true religion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G: 	Non-religious politicians are not unfit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H1: 	No confidence in armed forces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H2: 	Confidence in the education systems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H3: 	Confidence in the police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H4: 	Confidence in the parliament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H5: 	Confidence in the government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I: 	Not strongly proud of the country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J: 	No job priority for people from the country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K: 	Approval of open borders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L: 	Immigrants are not a strain on welfare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M: 	Immigrants do not take jobs away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N1: 	Confidence in the EU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N2: 	Confidence in the UN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O: 	Supra-national social group identity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P: 	No ancestry based citizenship ideal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Q: 	Immigrants do not undermine cultural life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R: 	Immigrants to not increase crime rates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S: 	Immigrants will not be a threat to society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T: 	No fear of loss of culture through the EU</a:t>
            </a:r>
          </a:p>
          <a:p>
            <a:pPr>
              <a:tabLst>
                <a:tab pos="334963" algn="l"/>
              </a:tabLst>
            </a:pPr>
            <a:br>
              <a:rPr lang="en-US" sz="1200" dirty="0">
                <a:latin typeface="+mj-lt"/>
              </a:rPr>
            </a:br>
            <a:endParaRPr lang="en-US" sz="1200" dirty="0">
              <a:latin typeface="+mj-lt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64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DE1C1FD-E873-5644-9A64-B430436CAC98}"/>
              </a:ext>
            </a:extLst>
          </p:cNvPr>
          <p:cNvGrpSpPr/>
          <p:nvPr/>
        </p:nvGrpSpPr>
        <p:grpSpPr>
          <a:xfrm>
            <a:off x="1411738" y="563158"/>
            <a:ext cx="6983108" cy="5207502"/>
            <a:chOff x="1411738" y="563158"/>
            <a:chExt cx="6983108" cy="5207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8DC2E0-C1DC-8446-AC37-8EE09FB2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2370" y="1012372"/>
              <a:ext cx="2582029" cy="1993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6BC003-98CC-384D-A30E-0506B1B1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200" y="1069522"/>
              <a:ext cx="2578608" cy="19912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951112-8D17-DC4D-AFB3-094419F6A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5791" y="3628757"/>
              <a:ext cx="2578608" cy="19912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B07BCA-F379-F348-8CA4-EBDC7F3F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200" y="3628757"/>
              <a:ext cx="2581371" cy="199339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085A3B1-C90F-B04B-A73E-9B767D87B8BF}"/>
                </a:ext>
              </a:extLst>
            </p:cNvPr>
            <p:cNvSpPr txBox="1"/>
            <p:nvPr/>
          </p:nvSpPr>
          <p:spPr>
            <a:xfrm>
              <a:off x="2375339" y="2868690"/>
              <a:ext cx="9144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middle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1E983-817B-AC44-99D6-F7CB337B574B}"/>
                </a:ext>
              </a:extLst>
            </p:cNvPr>
            <p:cNvSpPr txBox="1"/>
            <p:nvPr/>
          </p:nvSpPr>
          <p:spPr>
            <a:xfrm>
              <a:off x="2375338" y="564426"/>
              <a:ext cx="234906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8E267C-BEC1-D24A-B1E2-83F6DC1E9B58}"/>
                </a:ext>
              </a:extLst>
            </p:cNvPr>
            <p:cNvSpPr txBox="1"/>
            <p:nvPr/>
          </p:nvSpPr>
          <p:spPr>
            <a:xfrm>
              <a:off x="3065508" y="2868690"/>
              <a:ext cx="9144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old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D188B7-D724-2E4D-91FB-279C15668C4E}"/>
                </a:ext>
              </a:extLst>
            </p:cNvPr>
            <p:cNvSpPr txBox="1"/>
            <p:nvPr/>
          </p:nvSpPr>
          <p:spPr>
            <a:xfrm>
              <a:off x="3833699" y="2855196"/>
              <a:ext cx="9144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50B6EE-638A-B543-AF17-A9820645029B}"/>
                </a:ext>
              </a:extLst>
            </p:cNvPr>
            <p:cNvSpPr txBox="1"/>
            <p:nvPr/>
          </p:nvSpPr>
          <p:spPr>
            <a:xfrm>
              <a:off x="5800973" y="563158"/>
              <a:ext cx="234906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Living context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371E6-0EDD-F24A-976A-77A059A40BE7}"/>
                </a:ext>
              </a:extLst>
            </p:cNvPr>
            <p:cNvSpPr txBox="1"/>
            <p:nvPr/>
          </p:nvSpPr>
          <p:spPr>
            <a:xfrm>
              <a:off x="5998042" y="2922280"/>
              <a:ext cx="1074739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rural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2C2CEA-B782-DF44-BE8F-8762B805C543}"/>
                </a:ext>
              </a:extLst>
            </p:cNvPr>
            <p:cNvSpPr txBox="1"/>
            <p:nvPr/>
          </p:nvSpPr>
          <p:spPr>
            <a:xfrm>
              <a:off x="7062950" y="2922279"/>
              <a:ext cx="1053032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EF40D9-13E4-0241-B01D-165C07A8B750}"/>
                </a:ext>
              </a:extLst>
            </p:cNvPr>
            <p:cNvSpPr txBox="1"/>
            <p:nvPr/>
          </p:nvSpPr>
          <p:spPr>
            <a:xfrm>
              <a:off x="2375339" y="3365252"/>
              <a:ext cx="234906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Education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AC520E-40F7-9D48-929F-35421A031C3C}"/>
                </a:ext>
              </a:extLst>
            </p:cNvPr>
            <p:cNvSpPr txBox="1"/>
            <p:nvPr/>
          </p:nvSpPr>
          <p:spPr>
            <a:xfrm>
              <a:off x="5961310" y="3348037"/>
              <a:ext cx="234906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Immigration background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6F1D5C-7BA2-384C-B05A-CAB2C11C9F3F}"/>
                </a:ext>
              </a:extLst>
            </p:cNvPr>
            <p:cNvSpPr txBox="1"/>
            <p:nvPr/>
          </p:nvSpPr>
          <p:spPr>
            <a:xfrm>
              <a:off x="2517229" y="5501524"/>
              <a:ext cx="91440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high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C9DCD4-94D6-1C42-9C26-5A57D7E594E3}"/>
                </a:ext>
              </a:extLst>
            </p:cNvPr>
            <p:cNvSpPr txBox="1"/>
            <p:nvPr/>
          </p:nvSpPr>
          <p:spPr>
            <a:xfrm>
              <a:off x="3289739" y="5509050"/>
              <a:ext cx="161076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middle &amp; low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79A2A6-44DE-6647-870F-B6F6778FE612}"/>
                </a:ext>
              </a:extLst>
            </p:cNvPr>
            <p:cNvSpPr txBox="1"/>
            <p:nvPr/>
          </p:nvSpPr>
          <p:spPr>
            <a:xfrm>
              <a:off x="6784086" y="5501523"/>
              <a:ext cx="161076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60D44A-EFCE-1A4B-8396-EC97278727AF}"/>
                </a:ext>
              </a:extLst>
            </p:cNvPr>
            <p:cNvSpPr txBox="1"/>
            <p:nvPr/>
          </p:nvSpPr>
          <p:spPr>
            <a:xfrm>
              <a:off x="5673009" y="5497802"/>
              <a:ext cx="1610760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3A5B81-D062-004E-A541-E02D8226E52F}"/>
                </a:ext>
              </a:extLst>
            </p:cNvPr>
            <p:cNvSpPr txBox="1"/>
            <p:nvPr/>
          </p:nvSpPr>
          <p:spPr>
            <a:xfrm>
              <a:off x="1411738" y="1601127"/>
              <a:ext cx="353943" cy="3119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100" dirty="0"/>
                <a:t>Sum scores and 95% confidence intervals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6490C3-2828-F94E-BCA8-25901738ACE6}"/>
                </a:ext>
              </a:extLst>
            </p:cNvPr>
            <p:cNvSpPr/>
            <p:nvPr/>
          </p:nvSpPr>
          <p:spPr>
            <a:xfrm>
              <a:off x="1802839" y="1012372"/>
              <a:ext cx="447486" cy="1823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6D9459-AA15-7A43-9D65-06303A04F683}"/>
                </a:ext>
              </a:extLst>
            </p:cNvPr>
            <p:cNvSpPr txBox="1"/>
            <p:nvPr/>
          </p:nvSpPr>
          <p:spPr>
            <a:xfrm>
              <a:off x="1816407" y="1012372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54C62A-1B12-BF45-BB9F-BE314A48FBBF}"/>
                </a:ext>
              </a:extLst>
            </p:cNvPr>
            <p:cNvSpPr txBox="1"/>
            <p:nvPr/>
          </p:nvSpPr>
          <p:spPr>
            <a:xfrm>
              <a:off x="1838514" y="1527049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666300-6C7C-A545-9278-9457286DEE18}"/>
                </a:ext>
              </a:extLst>
            </p:cNvPr>
            <p:cNvSpPr txBox="1"/>
            <p:nvPr/>
          </p:nvSpPr>
          <p:spPr>
            <a:xfrm>
              <a:off x="1821058" y="2063226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14.8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E950D-422F-FE44-88D5-B3F491304F48}"/>
                </a:ext>
              </a:extLst>
            </p:cNvPr>
            <p:cNvSpPr txBox="1"/>
            <p:nvPr/>
          </p:nvSpPr>
          <p:spPr>
            <a:xfrm>
              <a:off x="1824629" y="2558858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14.4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4A522D-9581-804F-B381-BBF63F85288E}"/>
                </a:ext>
              </a:extLst>
            </p:cNvPr>
            <p:cNvSpPr/>
            <p:nvPr/>
          </p:nvSpPr>
          <p:spPr>
            <a:xfrm>
              <a:off x="5330484" y="1210319"/>
              <a:ext cx="447486" cy="1823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E35D0C-68C5-C047-BBCA-57F62A01E17B}"/>
                </a:ext>
              </a:extLst>
            </p:cNvPr>
            <p:cNvSpPr/>
            <p:nvPr/>
          </p:nvSpPr>
          <p:spPr>
            <a:xfrm>
              <a:off x="1764124" y="3638501"/>
              <a:ext cx="447486" cy="1823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0F97FF-2CEA-9F4F-A9F5-DAE536DA8B66}"/>
                </a:ext>
              </a:extLst>
            </p:cNvPr>
            <p:cNvSpPr/>
            <p:nvPr/>
          </p:nvSpPr>
          <p:spPr>
            <a:xfrm>
              <a:off x="5334822" y="3709970"/>
              <a:ext cx="447486" cy="1823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D5A901-4A39-F34C-BAF6-4F739A40ED3F}"/>
                </a:ext>
              </a:extLst>
            </p:cNvPr>
            <p:cNvSpPr txBox="1"/>
            <p:nvPr/>
          </p:nvSpPr>
          <p:spPr>
            <a:xfrm>
              <a:off x="5342215" y="1350127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F764B5-66F2-1242-ADC1-A2FB5FFD7E96}"/>
                </a:ext>
              </a:extLst>
            </p:cNvPr>
            <p:cNvSpPr txBox="1"/>
            <p:nvPr/>
          </p:nvSpPr>
          <p:spPr>
            <a:xfrm>
              <a:off x="5337443" y="1737054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B741A-2EDB-0A40-A510-75BC288A4B55}"/>
                </a:ext>
              </a:extLst>
            </p:cNvPr>
            <p:cNvSpPr txBox="1"/>
            <p:nvPr/>
          </p:nvSpPr>
          <p:spPr>
            <a:xfrm>
              <a:off x="5350436" y="2096947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232437-47EB-2742-BE2F-CE8CE3727C3F}"/>
                </a:ext>
              </a:extLst>
            </p:cNvPr>
            <p:cNvSpPr txBox="1"/>
            <p:nvPr/>
          </p:nvSpPr>
          <p:spPr>
            <a:xfrm>
              <a:off x="5355612" y="2450624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14.8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354D52-7C8E-D447-8AA8-87F17C1936FC}"/>
                </a:ext>
              </a:extLst>
            </p:cNvPr>
            <p:cNvSpPr txBox="1"/>
            <p:nvPr/>
          </p:nvSpPr>
          <p:spPr>
            <a:xfrm>
              <a:off x="1783719" y="3666341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17.0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7CDE38-951E-1841-83D7-ADBB47B461E6}"/>
                </a:ext>
              </a:extLst>
            </p:cNvPr>
            <p:cNvSpPr txBox="1"/>
            <p:nvPr/>
          </p:nvSpPr>
          <p:spPr>
            <a:xfrm>
              <a:off x="1783719" y="4248298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16.0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3334D6-DABD-3C40-A8D7-F3E1BEAC5AFF}"/>
                </a:ext>
              </a:extLst>
            </p:cNvPr>
            <p:cNvSpPr txBox="1"/>
            <p:nvPr/>
          </p:nvSpPr>
          <p:spPr>
            <a:xfrm>
              <a:off x="1783719" y="4764376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A32FDA-7A6C-294C-9068-6614EF8A3218}"/>
                </a:ext>
              </a:extLst>
            </p:cNvPr>
            <p:cNvSpPr txBox="1"/>
            <p:nvPr/>
          </p:nvSpPr>
          <p:spPr>
            <a:xfrm>
              <a:off x="5317502" y="3833848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16.5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5C70DA-1609-1445-B215-AB83B71FA95E}"/>
                </a:ext>
              </a:extLst>
            </p:cNvPr>
            <p:cNvSpPr txBox="1"/>
            <p:nvPr/>
          </p:nvSpPr>
          <p:spPr>
            <a:xfrm>
              <a:off x="5325724" y="4235941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16.0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E2E4B7-6915-ED4A-A56F-0EFF26F739A2}"/>
                </a:ext>
              </a:extLst>
            </p:cNvPr>
            <p:cNvSpPr txBox="1"/>
            <p:nvPr/>
          </p:nvSpPr>
          <p:spPr>
            <a:xfrm>
              <a:off x="5323735" y="4638126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B8DD1D-3580-AC48-930C-516FD4C72C06}"/>
                </a:ext>
              </a:extLst>
            </p:cNvPr>
            <p:cNvSpPr txBox="1"/>
            <p:nvPr/>
          </p:nvSpPr>
          <p:spPr>
            <a:xfrm>
              <a:off x="5350436" y="5001560"/>
              <a:ext cx="469593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15.0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03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51DCD2-508D-9E46-B8EE-988A1FB9F387}"/>
              </a:ext>
            </a:extLst>
          </p:cNvPr>
          <p:cNvSpPr txBox="1"/>
          <p:nvPr/>
        </p:nvSpPr>
        <p:spPr>
          <a:xfrm>
            <a:off x="2818548" y="3030876"/>
            <a:ext cx="817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young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369AB-C967-D346-8C52-EB7F0B1FFFC3}"/>
              </a:ext>
            </a:extLst>
          </p:cNvPr>
          <p:cNvSpPr txBox="1"/>
          <p:nvPr/>
        </p:nvSpPr>
        <p:spPr>
          <a:xfrm>
            <a:off x="4384201" y="3055198"/>
            <a:ext cx="575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776AC-8FA2-3A43-BCEF-C89DEBC8E58C}"/>
              </a:ext>
            </a:extLst>
          </p:cNvPr>
          <p:cNvSpPr txBox="1"/>
          <p:nvPr/>
        </p:nvSpPr>
        <p:spPr>
          <a:xfrm>
            <a:off x="6981930" y="3108646"/>
            <a:ext cx="817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urban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8C0B8-3D4D-2140-86DE-9FD9CFA599E0}"/>
              </a:ext>
            </a:extLst>
          </p:cNvPr>
          <p:cNvSpPr txBox="1"/>
          <p:nvPr/>
        </p:nvSpPr>
        <p:spPr>
          <a:xfrm>
            <a:off x="8481541" y="3108519"/>
            <a:ext cx="817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rural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EDC19-EBCC-0C4F-BF96-4B0FCEDD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47" y="801384"/>
            <a:ext cx="2987821" cy="2307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D35D5-DEEC-0D4B-9C8A-0CF5EA8B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74" y="811658"/>
            <a:ext cx="2974517" cy="2296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8C8CA1-DBC2-F04E-A2BB-A0DAFA805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51" y="3477978"/>
            <a:ext cx="3368211" cy="2601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BD53A-C91F-B646-9EDB-0A8531F7408D}"/>
              </a:ext>
            </a:extLst>
          </p:cNvPr>
          <p:cNvSpPr txBox="1"/>
          <p:nvPr/>
        </p:nvSpPr>
        <p:spPr>
          <a:xfrm>
            <a:off x="2631750" y="5978545"/>
            <a:ext cx="123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highly educated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A8B11-8F99-1E49-8D03-A590FA9BC237}"/>
              </a:ext>
            </a:extLst>
          </p:cNvPr>
          <p:cNvSpPr txBox="1"/>
          <p:nvPr/>
        </p:nvSpPr>
        <p:spPr>
          <a:xfrm>
            <a:off x="4384201" y="5937950"/>
            <a:ext cx="1034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middle high &amp; low educated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63F3-F1F1-934E-99F6-377EAD5C9007}"/>
              </a:ext>
            </a:extLst>
          </p:cNvPr>
          <p:cNvSpPr txBox="1"/>
          <p:nvPr/>
        </p:nvSpPr>
        <p:spPr>
          <a:xfrm>
            <a:off x="6829430" y="5863541"/>
            <a:ext cx="123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immigration 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AA149-1A6A-D948-9DE1-95754CC12956}"/>
              </a:ext>
            </a:extLst>
          </p:cNvPr>
          <p:cNvSpPr txBox="1"/>
          <p:nvPr/>
        </p:nvSpPr>
        <p:spPr>
          <a:xfrm>
            <a:off x="8539993" y="5863541"/>
            <a:ext cx="123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 immigration 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9B346-2B55-ED42-8BB3-D9ED1D909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771" y="3523889"/>
            <a:ext cx="3126122" cy="24140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DFE993-E85E-5E4C-B990-9C5576D4E8D6}"/>
              </a:ext>
            </a:extLst>
          </p:cNvPr>
          <p:cNvSpPr txBox="1"/>
          <p:nvPr/>
        </p:nvSpPr>
        <p:spPr>
          <a:xfrm>
            <a:off x="3824703" y="539774"/>
            <a:ext cx="387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D1AC3-D171-154E-85D6-87BE6BA8810C}"/>
              </a:ext>
            </a:extLst>
          </p:cNvPr>
          <p:cNvSpPr txBox="1"/>
          <p:nvPr/>
        </p:nvSpPr>
        <p:spPr>
          <a:xfrm>
            <a:off x="8097040" y="604037"/>
            <a:ext cx="387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8AA42-FC00-7E44-8C3D-B00D17573DCE}"/>
              </a:ext>
            </a:extLst>
          </p:cNvPr>
          <p:cNvSpPr txBox="1"/>
          <p:nvPr/>
        </p:nvSpPr>
        <p:spPr>
          <a:xfrm>
            <a:off x="3800267" y="3477978"/>
            <a:ext cx="387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E486F-0912-A34D-A40B-8C8427B8195A}"/>
              </a:ext>
            </a:extLst>
          </p:cNvPr>
          <p:cNvSpPr txBox="1"/>
          <p:nvPr/>
        </p:nvSpPr>
        <p:spPr>
          <a:xfrm>
            <a:off x="8062330" y="3477978"/>
            <a:ext cx="387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C3E25-C2F0-A74B-A7CB-A76BABF2BF81}"/>
              </a:ext>
            </a:extLst>
          </p:cNvPr>
          <p:cNvSpPr txBox="1"/>
          <p:nvPr/>
        </p:nvSpPr>
        <p:spPr>
          <a:xfrm>
            <a:off x="597467" y="234705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33535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3688422" y="698643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58B33-A88F-F841-A15A-E2397B4C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63700"/>
            <a:ext cx="4572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B6D1497-0965-234F-9E8D-6F70D3EB4CB7}"/>
              </a:ext>
            </a:extLst>
          </p:cNvPr>
          <p:cNvGrpSpPr/>
          <p:nvPr/>
        </p:nvGrpSpPr>
        <p:grpSpPr>
          <a:xfrm>
            <a:off x="3200400" y="988541"/>
            <a:ext cx="5778153" cy="4880918"/>
            <a:chOff x="3200400" y="988541"/>
            <a:chExt cx="5778153" cy="4880918"/>
          </a:xfrm>
        </p:grpSpPr>
        <p:pic>
          <p:nvPicPr>
            <p:cNvPr id="1026" name="Picture 2" descr="https://lh6.googleusercontent.com/csXEfMqavJD4yss0mVhc-qc3v6wIz9cGIeHRldnQlcR_N3YY_38UX_SR146Q6ydIMx6dtMO200gsxL5jVv2B-b5IXFlJKVxnJDaOr1x5rxgpiqvZwC6gPzvUjZQBSIdphn5IJ2DW">
              <a:extLst>
                <a:ext uri="{FF2B5EF4-FFF2-40B4-BE49-F238E27FC236}">
                  <a16:creationId xmlns:a16="http://schemas.microsoft.com/office/drawing/2014/main" id="{46207850-0621-BB45-BC8E-B56D2ED24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900" y="1162050"/>
              <a:ext cx="4902200" cy="453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37A30C-9458-9A4E-B417-6E7994C74237}"/>
                </a:ext>
              </a:extLst>
            </p:cNvPr>
            <p:cNvSpPr/>
            <p:nvPr/>
          </p:nvSpPr>
          <p:spPr>
            <a:xfrm>
              <a:off x="3644900" y="988541"/>
              <a:ext cx="4902200" cy="407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720FB1-7E51-DC43-AFE3-9BF8BE1E3E32}"/>
                </a:ext>
              </a:extLst>
            </p:cNvPr>
            <p:cNvSpPr txBox="1"/>
            <p:nvPr/>
          </p:nvSpPr>
          <p:spPr>
            <a:xfrm>
              <a:off x="3200400" y="2106827"/>
              <a:ext cx="353943" cy="234778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100" dirty="0"/>
                <a:t>Edge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418FB9-0895-E44E-8C38-294BEB0E2497}"/>
                </a:ext>
              </a:extLst>
            </p:cNvPr>
            <p:cNvSpPr txBox="1"/>
            <p:nvPr/>
          </p:nvSpPr>
          <p:spPr>
            <a:xfrm>
              <a:off x="3529223" y="5424616"/>
              <a:ext cx="5449330" cy="444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54D54A-5673-1F45-AEA9-77036219D226}"/>
                </a:ext>
              </a:extLst>
            </p:cNvPr>
            <p:cNvSpPr txBox="1"/>
            <p:nvPr/>
          </p:nvSpPr>
          <p:spPr>
            <a:xfrm>
              <a:off x="5523470" y="5565145"/>
              <a:ext cx="1186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Edge weight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3A94DB-3ACC-6D42-BE63-B37F9C85BE9F}"/>
                </a:ext>
              </a:extLst>
            </p:cNvPr>
            <p:cNvSpPr txBox="1"/>
            <p:nvPr/>
          </p:nvSpPr>
          <p:spPr>
            <a:xfrm>
              <a:off x="3793005" y="5357824"/>
              <a:ext cx="432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-1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B34077-23E3-D343-9904-0B956AFE66E5}"/>
                </a:ext>
              </a:extLst>
            </p:cNvPr>
            <p:cNvSpPr txBox="1"/>
            <p:nvPr/>
          </p:nvSpPr>
          <p:spPr>
            <a:xfrm>
              <a:off x="5009149" y="5381295"/>
              <a:ext cx="31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3BD455-9CA4-E44E-B33A-6AD45093F656}"/>
                </a:ext>
              </a:extLst>
            </p:cNvPr>
            <p:cNvSpPr txBox="1"/>
            <p:nvPr/>
          </p:nvSpPr>
          <p:spPr>
            <a:xfrm>
              <a:off x="7403725" y="5394895"/>
              <a:ext cx="31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BAB5B9-C499-5C48-8FA3-EBD43E06B55A}"/>
                </a:ext>
              </a:extLst>
            </p:cNvPr>
            <p:cNvSpPr txBox="1"/>
            <p:nvPr/>
          </p:nvSpPr>
          <p:spPr>
            <a:xfrm>
              <a:off x="6206437" y="5381038"/>
              <a:ext cx="31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26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7C0F0-1AEF-A146-93C3-542E7DF0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63700"/>
            <a:ext cx="4572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3688422" y="698643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6340F-A281-A84C-8560-5BEF9F46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63700"/>
            <a:ext cx="4572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8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3688422" y="698643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Appenidx</a:t>
            </a:r>
            <a:r>
              <a:rPr lang="en-US" dirty="0"/>
              <a:t>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56CC7-0BFD-C74F-B57C-DF8D8D658CED}"/>
              </a:ext>
            </a:extLst>
          </p:cNvPr>
          <p:cNvSpPr txBox="1"/>
          <p:nvPr/>
        </p:nvSpPr>
        <p:spPr>
          <a:xfrm>
            <a:off x="2414427" y="2301411"/>
            <a:ext cx="62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boot net analysis (edge stability)script 02_Main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21056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3688422" y="698643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 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56CC7-0BFD-C74F-B57C-DF8D8D658CED}"/>
              </a:ext>
            </a:extLst>
          </p:cNvPr>
          <p:cNvSpPr txBox="1"/>
          <p:nvPr/>
        </p:nvSpPr>
        <p:spPr>
          <a:xfrm>
            <a:off x="2414427" y="2301411"/>
            <a:ext cx="620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boot net analysis (centrality stability) script 02_Main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169814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F78E1D-F042-6E4F-956C-3B81746DAD61}"/>
              </a:ext>
            </a:extLst>
          </p:cNvPr>
          <p:cNvSpPr/>
          <p:nvPr/>
        </p:nvSpPr>
        <p:spPr>
          <a:xfrm>
            <a:off x="8134643" y="3861434"/>
            <a:ext cx="6384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noProof="1">
                <a:latin typeface="+mj-lt"/>
              </a:rPr>
              <a:t>Empathy Issues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18306E-03A2-7E42-970C-7E38957268AF}"/>
              </a:ext>
            </a:extLst>
          </p:cNvPr>
          <p:cNvGrpSpPr/>
          <p:nvPr/>
        </p:nvGrpSpPr>
        <p:grpSpPr>
          <a:xfrm>
            <a:off x="3489232" y="1979177"/>
            <a:ext cx="8409683" cy="3225881"/>
            <a:chOff x="3489232" y="1979177"/>
            <a:chExt cx="8409683" cy="32258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275685-F0E7-7643-A59E-7B626CB2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232" y="1979177"/>
              <a:ext cx="4177400" cy="32258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399C29-6C24-6849-9DED-8756634E5090}"/>
                </a:ext>
              </a:extLst>
            </p:cNvPr>
            <p:cNvSpPr/>
            <p:nvPr/>
          </p:nvSpPr>
          <p:spPr>
            <a:xfrm>
              <a:off x="7887423" y="2506531"/>
              <a:ext cx="182880" cy="18288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E419B7-7C76-DD43-9C0C-0D52BDA3186B}"/>
                </a:ext>
              </a:extLst>
            </p:cNvPr>
            <p:cNvSpPr/>
            <p:nvPr/>
          </p:nvSpPr>
          <p:spPr>
            <a:xfrm>
              <a:off x="7887423" y="2949839"/>
              <a:ext cx="182880" cy="182880"/>
            </a:xfrm>
            <a:prstGeom prst="rect">
              <a:avLst/>
            </a:prstGeom>
            <a:solidFill>
              <a:srgbClr val="FE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A0921B-635D-5E43-816F-E69F44D10433}"/>
                </a:ext>
              </a:extLst>
            </p:cNvPr>
            <p:cNvSpPr/>
            <p:nvPr/>
          </p:nvSpPr>
          <p:spPr>
            <a:xfrm>
              <a:off x="7887423" y="3954789"/>
              <a:ext cx="182880" cy="182880"/>
            </a:xfrm>
            <a:prstGeom prst="rect">
              <a:avLst/>
            </a:prstGeom>
            <a:solidFill>
              <a:srgbClr val="2BB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77F069-435E-7847-A0A2-938B405038DF}"/>
                </a:ext>
              </a:extLst>
            </p:cNvPr>
            <p:cNvSpPr/>
            <p:nvPr/>
          </p:nvSpPr>
          <p:spPr>
            <a:xfrm>
              <a:off x="7887423" y="3500724"/>
              <a:ext cx="182880" cy="182880"/>
            </a:xfrm>
            <a:prstGeom prst="rect">
              <a:avLst/>
            </a:prstGeom>
            <a:solidFill>
              <a:srgbClr val="CDFB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19B063-2C80-5948-B475-E2BE77AA0510}"/>
                </a:ext>
              </a:extLst>
            </p:cNvPr>
            <p:cNvSpPr/>
            <p:nvPr/>
          </p:nvSpPr>
          <p:spPr>
            <a:xfrm>
              <a:off x="7887423" y="4365824"/>
              <a:ext cx="182880" cy="182880"/>
            </a:xfrm>
            <a:prstGeom prst="rect">
              <a:avLst/>
            </a:prstGeom>
            <a:solidFill>
              <a:srgbClr val="CD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17DA9-4F32-AF4D-B962-45356ADF9CE1}"/>
                </a:ext>
              </a:extLst>
            </p:cNvPr>
            <p:cNvSpPr txBox="1"/>
            <p:nvPr/>
          </p:nvSpPr>
          <p:spPr>
            <a:xfrm>
              <a:off x="8134643" y="2432929"/>
              <a:ext cx="355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noProof="1">
                  <a:latin typeface="+mj-lt"/>
                </a:rPr>
                <a:t>Confidence in institutions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95E07-B6F7-5743-9BEB-E9E4B5750F91}"/>
                </a:ext>
              </a:extLst>
            </p:cNvPr>
            <p:cNvSpPr/>
            <p:nvPr/>
          </p:nvSpPr>
          <p:spPr>
            <a:xfrm>
              <a:off x="8134643" y="2771093"/>
              <a:ext cx="3764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Opposition to protectionism </a:t>
              </a:r>
              <a:br>
                <a:rPr lang="en-US" sz="1400" noProof="1">
                  <a:latin typeface="+mj-lt"/>
                </a:rPr>
              </a:br>
              <a:r>
                <a:rPr lang="en-US" sz="1400" noProof="1">
                  <a:latin typeface="+mj-lt"/>
                </a:rPr>
                <a:t>Outgroup derogation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54BFA3-88A7-1442-97B9-C36823125948}"/>
                </a:ext>
              </a:extLst>
            </p:cNvPr>
            <p:cNvSpPr/>
            <p:nvPr/>
          </p:nvSpPr>
          <p:spPr>
            <a:xfrm>
              <a:off x="8134643" y="3314145"/>
              <a:ext cx="3764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Social group identity </a:t>
              </a:r>
              <a:br>
                <a:rPr lang="en-US" sz="1400" noProof="1">
                  <a:latin typeface="+mj-lt"/>
                </a:rPr>
              </a:br>
              <a:r>
                <a:rPr lang="en-US" sz="1400" noProof="1">
                  <a:latin typeface="+mj-lt"/>
                </a:rPr>
                <a:t>Global environmental issues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D2453E-CCE6-8D42-B0A7-8020AC72A16F}"/>
                </a:ext>
              </a:extLst>
            </p:cNvPr>
            <p:cNvSpPr/>
            <p:nvPr/>
          </p:nvSpPr>
          <p:spPr>
            <a:xfrm>
              <a:off x="8112340" y="4289129"/>
              <a:ext cx="13364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Diversity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7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79C56-E0F1-AA4B-93A2-E66C2E5D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1" y="845804"/>
            <a:ext cx="5326194" cy="4113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0" y="6488668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7843" y="1286480"/>
            <a:ext cx="35797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A1: 	Approval  diversity (race)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A2:	Approval diversity (</a:t>
            </a:r>
            <a:r>
              <a:rPr lang="en-US" sz="1200" noProof="1">
                <a:latin typeface="+mj-lt"/>
              </a:rPr>
              <a:t>muslims</a:t>
            </a:r>
            <a:r>
              <a:rPr lang="en-US" sz="1200" dirty="0">
                <a:latin typeface="+mj-lt"/>
              </a:rPr>
              <a:t>)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A3: 	Approval diversity (immigrants)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B: 	Not too many immigrants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C1: 	Expecting environmental catastrophe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C2: 	Nature not strong enough to cope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C3: 	Humans insure earth remains fit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D1: 	Empathy with Europeans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D2: 	Empathy with humankind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D3: 	Empathy with countrymen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D4: 	Empathy with people in neighborhood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D5: 	Empathy with immigrants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E: 	No membership in social organizations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F: 	Not only one true religion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G: 	Non-religious politicians are not unfit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H1: 	No confidence in armed forces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H2: 	Confidence in the education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75059" y="128648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H3: 	Confidence in the police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H4: 	Confidence in the parliament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H5: 	Confidence in the government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I: 	Not strongly proud of the country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J: 	No job priority for people from the country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K: 	Approval of open borders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  <a:ea typeface="Calibri" charset="0"/>
                <a:cs typeface="Calibri" charset="0"/>
              </a:rPr>
              <a:t>L: 	Immigrants are not a strain on welfare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M: 	Immigrants do not take jobs away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N1: 	Confidence in the EU 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N2: 	Confidence in the UN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O: 	Supra-national social group identity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P: 	No ancestry based citizenship ideal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Q: 	Immigrants do not undermine cultural life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R: 	Immigrants to not increase crime rates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S: 	Immigrants will not be a threat to society</a:t>
            </a:r>
          </a:p>
          <a:p>
            <a:pPr>
              <a:tabLst>
                <a:tab pos="334963" algn="l"/>
              </a:tabLst>
            </a:pPr>
            <a:r>
              <a:rPr lang="en-US" sz="1200" dirty="0">
                <a:latin typeface="+mj-lt"/>
              </a:rPr>
              <a:t>T: 	No fear of loss of culture through the EU</a:t>
            </a:r>
          </a:p>
          <a:p>
            <a:pPr>
              <a:tabLst>
                <a:tab pos="334963" algn="l"/>
              </a:tabLst>
            </a:pPr>
            <a:br>
              <a:rPr lang="en-US" sz="1200" dirty="0">
                <a:latin typeface="+mj-lt"/>
              </a:rPr>
            </a:br>
            <a:endParaRPr lang="en-US" sz="1200" dirty="0">
              <a:latin typeface="+mj-lt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03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95368" y="0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DAB28-4EB3-0F46-B823-FD37C983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23" y="1979177"/>
            <a:ext cx="4177400" cy="322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07A6-89D7-7544-842B-69F78D25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9" y="2062195"/>
            <a:ext cx="4069895" cy="3142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2714" y="1565326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+mj-lt"/>
              </a:rPr>
              <a:t>Centrality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4748" y="1565326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+mj-lt"/>
              </a:rPr>
              <a:t>Community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417" y="1565326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>
                <a:latin typeface="+mj-lt"/>
              </a:rPr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3696" y="1565326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>
                <a:latin typeface="+mj-lt"/>
              </a:rPr>
              <a:t>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21398" y="2464459"/>
            <a:ext cx="575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>
                <a:latin typeface="+mj-lt"/>
              </a:rPr>
              <a:t>Confidence in institutions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16214" y="2506531"/>
            <a:ext cx="182880" cy="18288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5" name="Rectangle 14"/>
          <p:cNvSpPr/>
          <p:nvPr/>
        </p:nvSpPr>
        <p:spPr>
          <a:xfrm>
            <a:off x="9716214" y="2949839"/>
            <a:ext cx="182880" cy="182880"/>
          </a:xfrm>
          <a:prstGeom prst="rect">
            <a:avLst/>
          </a:prstGeom>
          <a:solidFill>
            <a:srgbClr val="FE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7" name="Rectangle 16"/>
          <p:cNvSpPr/>
          <p:nvPr/>
        </p:nvSpPr>
        <p:spPr>
          <a:xfrm>
            <a:off x="9716214" y="3954789"/>
            <a:ext cx="182880" cy="182880"/>
          </a:xfrm>
          <a:prstGeom prst="rect">
            <a:avLst/>
          </a:prstGeom>
          <a:solidFill>
            <a:srgbClr val="2B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8" name="Rectangle 17"/>
          <p:cNvSpPr/>
          <p:nvPr/>
        </p:nvSpPr>
        <p:spPr>
          <a:xfrm>
            <a:off x="9716214" y="3500724"/>
            <a:ext cx="182880" cy="182880"/>
          </a:xfrm>
          <a:prstGeom prst="rect">
            <a:avLst/>
          </a:prstGeom>
          <a:solidFill>
            <a:srgbClr val="CDF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9" name="Rectangle 18"/>
          <p:cNvSpPr/>
          <p:nvPr/>
        </p:nvSpPr>
        <p:spPr>
          <a:xfrm>
            <a:off x="9716214" y="4365824"/>
            <a:ext cx="182880" cy="182880"/>
          </a:xfrm>
          <a:prstGeom prst="rect">
            <a:avLst/>
          </a:prstGeom>
          <a:solidFill>
            <a:srgbClr val="CD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1" name="Rectangle 20"/>
          <p:cNvSpPr/>
          <p:nvPr/>
        </p:nvSpPr>
        <p:spPr>
          <a:xfrm>
            <a:off x="9921398" y="280262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noProof="1">
                <a:latin typeface="+mj-lt"/>
              </a:rPr>
              <a:t>Opposition to protectionism </a:t>
            </a:r>
            <a:br>
              <a:rPr lang="en-US" sz="1400" noProof="1">
                <a:latin typeface="+mj-lt"/>
              </a:rPr>
            </a:br>
            <a:r>
              <a:rPr lang="en-US" sz="1400" noProof="1">
                <a:latin typeface="+mj-lt"/>
              </a:rPr>
              <a:t>Outgroup derogation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21398" y="334567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noProof="1">
                <a:latin typeface="+mj-lt"/>
              </a:rPr>
              <a:t>Social group identity </a:t>
            </a:r>
            <a:br>
              <a:rPr lang="en-US" sz="1400" noProof="1">
                <a:latin typeface="+mj-lt"/>
              </a:rPr>
            </a:br>
            <a:r>
              <a:rPr lang="en-US" sz="1400" noProof="1">
                <a:latin typeface="+mj-lt"/>
              </a:rPr>
              <a:t>Global environmental issues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21398" y="389296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noProof="1">
                <a:latin typeface="+mj-lt"/>
              </a:rPr>
              <a:t>Empathy Issues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99094" y="4320659"/>
            <a:ext cx="1276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noProof="1">
                <a:latin typeface="+mj-lt"/>
              </a:rPr>
              <a:t>Diversity Issues</a:t>
            </a:r>
          </a:p>
        </p:txBody>
      </p:sp>
    </p:spTree>
    <p:extLst>
      <p:ext uri="{BB962C8B-B14F-4D97-AF65-F5344CB8AC3E}">
        <p14:creationId xmlns:p14="http://schemas.microsoft.com/office/powerpoint/2010/main" val="135425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95368" y="0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FIGURE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BF22A2-5C84-634E-A3AB-C053053C06EA}"/>
              </a:ext>
            </a:extLst>
          </p:cNvPr>
          <p:cNvGrpSpPr/>
          <p:nvPr/>
        </p:nvGrpSpPr>
        <p:grpSpPr>
          <a:xfrm>
            <a:off x="441434" y="1495699"/>
            <a:ext cx="10874767" cy="3759336"/>
            <a:chOff x="441434" y="1495699"/>
            <a:chExt cx="10874767" cy="3759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DAB28-4EB3-0F46-B823-FD37C983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434" y="1993580"/>
              <a:ext cx="3903395" cy="30142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6207A6-89D7-7544-842B-69F78D25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1202" y="2112172"/>
              <a:ext cx="4069895" cy="31428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30723" y="1495699"/>
              <a:ext cx="348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1">
                  <a:latin typeface="+mj-lt"/>
                </a:rPr>
                <a:t>Centrality Analysis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9177" y="1512774"/>
              <a:ext cx="348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noProof="1">
                  <a:latin typeface="+mj-lt"/>
                </a:rPr>
                <a:t>Community Analysis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05426" y="1495699"/>
              <a:ext cx="348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1">
                  <a:latin typeface="+mj-lt"/>
                </a:rPr>
                <a:t>B)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125" y="1512774"/>
              <a:ext cx="348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1">
                  <a:latin typeface="+mj-lt"/>
                </a:rPr>
                <a:t>A)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29067" y="2464459"/>
              <a:ext cx="2271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noProof="1">
                  <a:latin typeface="+mj-lt"/>
                </a:rPr>
                <a:t>Confidence in institutions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23883" y="2506531"/>
              <a:ext cx="182880" cy="18288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23883" y="2949839"/>
              <a:ext cx="182880" cy="182880"/>
            </a:xfrm>
            <a:prstGeom prst="rect">
              <a:avLst/>
            </a:prstGeom>
            <a:solidFill>
              <a:srgbClr val="FE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23883" y="3954789"/>
              <a:ext cx="182880" cy="182880"/>
            </a:xfrm>
            <a:prstGeom prst="rect">
              <a:avLst/>
            </a:prstGeom>
            <a:solidFill>
              <a:srgbClr val="2BB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23883" y="3500724"/>
              <a:ext cx="182880" cy="182880"/>
            </a:xfrm>
            <a:prstGeom prst="rect">
              <a:avLst/>
            </a:prstGeom>
            <a:solidFill>
              <a:srgbClr val="CDFB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23883" y="4365824"/>
              <a:ext cx="182880" cy="182880"/>
            </a:xfrm>
            <a:prstGeom prst="rect">
              <a:avLst/>
            </a:prstGeom>
            <a:solidFill>
              <a:srgbClr val="CD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1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29067" y="2802623"/>
              <a:ext cx="22711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Opposition to protectionism </a:t>
              </a:r>
              <a:br>
                <a:rPr lang="en-US" sz="1400" noProof="1">
                  <a:latin typeface="+mj-lt"/>
                </a:rPr>
              </a:br>
              <a:r>
                <a:rPr lang="en-US" sz="1400" noProof="1">
                  <a:latin typeface="+mj-lt"/>
                </a:rPr>
                <a:t>Outgroup derogation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29067" y="3345675"/>
              <a:ext cx="22711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Social group identity </a:t>
              </a:r>
              <a:br>
                <a:rPr lang="en-US" sz="1400" noProof="1">
                  <a:latin typeface="+mj-lt"/>
                </a:rPr>
              </a:br>
              <a:r>
                <a:rPr lang="en-US" sz="1400" noProof="1">
                  <a:latin typeface="+mj-lt"/>
                </a:rPr>
                <a:t>Global environmental issues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29067" y="3892964"/>
              <a:ext cx="21870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noProof="1">
                  <a:latin typeface="+mj-lt"/>
                </a:rPr>
                <a:t>Empathy Issues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06763" y="4320659"/>
              <a:ext cx="1276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+mj-lt"/>
                </a:rPr>
                <a:t>Diversity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61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2C0CF2-3B6F-5841-85C7-FFE3F936F288}"/>
              </a:ext>
            </a:extLst>
          </p:cNvPr>
          <p:cNvSpPr txBox="1"/>
          <p:nvPr/>
        </p:nvSpPr>
        <p:spPr>
          <a:xfrm>
            <a:off x="3657543" y="53131"/>
            <a:ext cx="5185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Centrality and Network Simulation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6CCC3C-7D76-B942-B36B-6AFB5E1A1F39}"/>
              </a:ext>
            </a:extLst>
          </p:cNvPr>
          <p:cNvGrpSpPr/>
          <p:nvPr/>
        </p:nvGrpSpPr>
        <p:grpSpPr>
          <a:xfrm>
            <a:off x="1050325" y="1181992"/>
            <a:ext cx="10537053" cy="4479087"/>
            <a:chOff x="1050325" y="1181992"/>
            <a:chExt cx="10537053" cy="447908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291487-8FA4-AE41-9784-91CFCF764FD5}"/>
                </a:ext>
              </a:extLst>
            </p:cNvPr>
            <p:cNvGrpSpPr/>
            <p:nvPr/>
          </p:nvGrpSpPr>
          <p:grpSpPr>
            <a:xfrm>
              <a:off x="1050325" y="1768035"/>
              <a:ext cx="4335350" cy="3633421"/>
              <a:chOff x="1432488" y="1665611"/>
              <a:chExt cx="5326194" cy="41130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59BB922-E9FF-C04A-85F3-02B6069D8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2488" y="1665611"/>
                <a:ext cx="5326194" cy="4113005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B5E7BF-2542-7B4E-B26A-8D38964A1319}"/>
                  </a:ext>
                </a:extLst>
              </p:cNvPr>
              <p:cNvSpPr/>
              <p:nvPr/>
            </p:nvSpPr>
            <p:spPr>
              <a:xfrm>
                <a:off x="4466895" y="3468413"/>
                <a:ext cx="274320" cy="27432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0F6A0C6-137C-0A43-A0CD-7832A3B250CA}"/>
                  </a:ext>
                </a:extLst>
              </p:cNvPr>
              <p:cNvSpPr/>
              <p:nvPr/>
            </p:nvSpPr>
            <p:spPr>
              <a:xfrm>
                <a:off x="3790868" y="3136801"/>
                <a:ext cx="274320" cy="27432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B77AAD5-E665-8E49-B947-1404C80273B5}"/>
                  </a:ext>
                </a:extLst>
              </p:cNvPr>
              <p:cNvSpPr/>
              <p:nvPr/>
            </p:nvSpPr>
            <p:spPr>
              <a:xfrm>
                <a:off x="3705125" y="4205448"/>
                <a:ext cx="274320" cy="27432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7D19FD-6B26-8D44-ABE5-F1D6CDDAACB2}"/>
                  </a:ext>
                </a:extLst>
              </p:cNvPr>
              <p:cNvSpPr/>
              <p:nvPr/>
            </p:nvSpPr>
            <p:spPr>
              <a:xfrm>
                <a:off x="4940092" y="4568055"/>
                <a:ext cx="274320" cy="274320"/>
              </a:xfrm>
              <a:prstGeom prst="ellipse">
                <a:avLst/>
              </a:prstGeom>
              <a:noFill/>
              <a:ln w="571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BF2A9B1-646B-BB4D-AF20-35DF3A144794}"/>
                  </a:ext>
                </a:extLst>
              </p:cNvPr>
              <p:cNvSpPr/>
              <p:nvPr/>
            </p:nvSpPr>
            <p:spPr>
              <a:xfrm>
                <a:off x="4498425" y="5022250"/>
                <a:ext cx="274320" cy="274320"/>
              </a:xfrm>
              <a:prstGeom prst="ellipse">
                <a:avLst/>
              </a:prstGeom>
              <a:noFill/>
              <a:ln w="571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2B2D95-0737-A947-80D3-476FA9AC9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60"/>
            <a:stretch/>
          </p:blipFill>
          <p:spPr>
            <a:xfrm>
              <a:off x="7952001" y="1594842"/>
              <a:ext cx="3635377" cy="40662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8C7D0-6C6C-F042-AD55-7038D02E4131}"/>
                </a:ext>
              </a:extLst>
            </p:cNvPr>
            <p:cNvSpPr txBox="1"/>
            <p:nvPr/>
          </p:nvSpPr>
          <p:spPr>
            <a:xfrm>
              <a:off x="7293373" y="1897710"/>
              <a:ext cx="6683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F1CDD-8009-1641-8015-DA24F9756249}"/>
                </a:ext>
              </a:extLst>
            </p:cNvPr>
            <p:cNvSpPr txBox="1"/>
            <p:nvPr/>
          </p:nvSpPr>
          <p:spPr>
            <a:xfrm>
              <a:off x="7293373" y="2509388"/>
              <a:ext cx="6683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8CF0F-4498-EC4A-BBA7-455B3DDF5434}"/>
                </a:ext>
              </a:extLst>
            </p:cNvPr>
            <p:cNvSpPr txBox="1"/>
            <p:nvPr/>
          </p:nvSpPr>
          <p:spPr>
            <a:xfrm>
              <a:off x="7298187" y="3132773"/>
              <a:ext cx="6635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83C59-AD2D-2845-9785-8C2E8EC5DCDA}"/>
                </a:ext>
              </a:extLst>
            </p:cNvPr>
            <p:cNvSpPr txBox="1"/>
            <p:nvPr/>
          </p:nvSpPr>
          <p:spPr>
            <a:xfrm>
              <a:off x="7317547" y="4345550"/>
              <a:ext cx="6441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1CC552-929A-B248-8669-DDB6F25E0221}"/>
                </a:ext>
              </a:extLst>
            </p:cNvPr>
            <p:cNvSpPr txBox="1"/>
            <p:nvPr/>
          </p:nvSpPr>
          <p:spPr>
            <a:xfrm>
              <a:off x="6713991" y="5025229"/>
              <a:ext cx="124602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All nodes negative</a:t>
              </a:r>
            </a:p>
            <a:p>
              <a:pPr algn="ctr"/>
              <a:r>
                <a:rPr lang="en-US" sz="1100" dirty="0"/>
                <a:t>(baseline)</a:t>
              </a:r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7B30B-E367-9948-926A-CFEA9E6638EC}"/>
                </a:ext>
              </a:extLst>
            </p:cNvPr>
            <p:cNvSpPr txBox="1"/>
            <p:nvPr/>
          </p:nvSpPr>
          <p:spPr>
            <a:xfrm>
              <a:off x="7321322" y="3725662"/>
              <a:ext cx="6403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B2975-CE30-1941-A2FC-2C1EC1D2B290}"/>
                </a:ext>
              </a:extLst>
            </p:cNvPr>
            <p:cNvSpPr txBox="1"/>
            <p:nvPr/>
          </p:nvSpPr>
          <p:spPr>
            <a:xfrm rot="16200000">
              <a:off x="5796283" y="3195103"/>
              <a:ext cx="23402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Influencing node</a:t>
              </a:r>
              <a:endParaRPr 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DBE161-606F-6D4A-AEF6-87A64FBFEFCB}"/>
                </a:ext>
              </a:extLst>
            </p:cNvPr>
            <p:cNvSpPr txBox="1"/>
            <p:nvPr/>
          </p:nvSpPr>
          <p:spPr>
            <a:xfrm>
              <a:off x="7497500" y="1181992"/>
              <a:ext cx="30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 	Simulation Results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8B0035-080F-394D-9211-210296DFFC35}"/>
                </a:ext>
              </a:extLst>
            </p:cNvPr>
            <p:cNvSpPr txBox="1"/>
            <p:nvPr/>
          </p:nvSpPr>
          <p:spPr>
            <a:xfrm>
              <a:off x="1275159" y="1256685"/>
              <a:ext cx="30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 	Node Selection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F24E8A-C4C9-6545-A94F-8FECB580DA2C}"/>
              </a:ext>
            </a:extLst>
          </p:cNvPr>
          <p:cNvSpPr txBox="1"/>
          <p:nvPr/>
        </p:nvSpPr>
        <p:spPr>
          <a:xfrm>
            <a:off x="13518292" y="25825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7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0" y="0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972EF1-313A-174A-903C-E0339944F3BE}"/>
              </a:ext>
            </a:extLst>
          </p:cNvPr>
          <p:cNvGrpSpPr/>
          <p:nvPr/>
        </p:nvGrpSpPr>
        <p:grpSpPr>
          <a:xfrm>
            <a:off x="1467783" y="281431"/>
            <a:ext cx="8026329" cy="6087067"/>
            <a:chOff x="1467783" y="281431"/>
            <a:chExt cx="8026329" cy="60870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8C8CA1-DBC2-F04E-A2BB-A0DAFA80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9527" y="369332"/>
              <a:ext cx="3368211" cy="26010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0BD53A-C91F-B646-9EDB-0A8531F7408D}"/>
                </a:ext>
              </a:extLst>
            </p:cNvPr>
            <p:cNvSpPr txBox="1"/>
            <p:nvPr/>
          </p:nvSpPr>
          <p:spPr>
            <a:xfrm>
              <a:off x="1951526" y="2869899"/>
              <a:ext cx="1232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highly educated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A8B11-8F99-1E49-8D03-A590FA9BC237}"/>
                </a:ext>
              </a:extLst>
            </p:cNvPr>
            <p:cNvSpPr txBox="1"/>
            <p:nvPr/>
          </p:nvSpPr>
          <p:spPr>
            <a:xfrm>
              <a:off x="3703977" y="2829304"/>
              <a:ext cx="10346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middle high &amp; low educated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7863F3-F1F1-934E-99F6-377EAD5C9007}"/>
                </a:ext>
              </a:extLst>
            </p:cNvPr>
            <p:cNvSpPr txBox="1"/>
            <p:nvPr/>
          </p:nvSpPr>
          <p:spPr>
            <a:xfrm>
              <a:off x="6550649" y="2754895"/>
              <a:ext cx="12329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immigration background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FAA149-1A6A-D948-9DE1-95754CC12956}"/>
                </a:ext>
              </a:extLst>
            </p:cNvPr>
            <p:cNvSpPr txBox="1"/>
            <p:nvPr/>
          </p:nvSpPr>
          <p:spPr>
            <a:xfrm>
              <a:off x="8261212" y="2754895"/>
              <a:ext cx="12329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 immigration background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C9B346-2B55-ED42-8BB3-D9ED1D90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990" y="415243"/>
              <a:ext cx="3126122" cy="241406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8AA42-FC00-7E44-8C3D-B00D17573DCE}"/>
                </a:ext>
              </a:extLst>
            </p:cNvPr>
            <p:cNvSpPr txBox="1"/>
            <p:nvPr/>
          </p:nvSpPr>
          <p:spPr>
            <a:xfrm>
              <a:off x="1552254" y="281431"/>
              <a:ext cx="387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6E486F-0912-A34D-A40B-8C8427B8195A}"/>
                </a:ext>
              </a:extLst>
            </p:cNvPr>
            <p:cNvSpPr txBox="1"/>
            <p:nvPr/>
          </p:nvSpPr>
          <p:spPr>
            <a:xfrm>
              <a:off x="6215760" y="281431"/>
              <a:ext cx="387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51DCD2-508D-9E46-B8EE-988A1FB9F387}"/>
                </a:ext>
              </a:extLst>
            </p:cNvPr>
            <p:cNvSpPr txBox="1"/>
            <p:nvPr/>
          </p:nvSpPr>
          <p:spPr>
            <a:xfrm>
              <a:off x="2029417" y="6029118"/>
              <a:ext cx="817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young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C369AB-C967-D346-8C52-EB7F0B1FFFC3}"/>
                </a:ext>
              </a:extLst>
            </p:cNvPr>
            <p:cNvSpPr txBox="1"/>
            <p:nvPr/>
          </p:nvSpPr>
          <p:spPr>
            <a:xfrm>
              <a:off x="3595070" y="6053440"/>
              <a:ext cx="575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old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9776AC-8FA2-3A43-BCEF-C89DEBC8E58C}"/>
                </a:ext>
              </a:extLst>
            </p:cNvPr>
            <p:cNvSpPr txBox="1"/>
            <p:nvPr/>
          </p:nvSpPr>
          <p:spPr>
            <a:xfrm>
              <a:off x="6594242" y="6106888"/>
              <a:ext cx="817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urban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8C0B8-3D4D-2140-86DE-9FD9CFA599E0}"/>
                </a:ext>
              </a:extLst>
            </p:cNvPr>
            <p:cNvSpPr txBox="1"/>
            <p:nvPr/>
          </p:nvSpPr>
          <p:spPr>
            <a:xfrm>
              <a:off x="8093853" y="6106761"/>
              <a:ext cx="817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rural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3EDC19-EBCC-0C4F-BF96-4B0FCEDD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816" y="3799626"/>
              <a:ext cx="2987821" cy="23072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2D35D5-DEEC-0D4B-9C8A-0CF5EA8B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4886" y="3809900"/>
              <a:ext cx="2974517" cy="229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DFE993-E85E-5E4C-B990-9C5576D4E8D6}"/>
                </a:ext>
              </a:extLst>
            </p:cNvPr>
            <p:cNvSpPr txBox="1"/>
            <p:nvPr/>
          </p:nvSpPr>
          <p:spPr>
            <a:xfrm>
              <a:off x="1467783" y="3583927"/>
              <a:ext cx="387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4D1AC3-D171-154E-85D6-87BE6BA8810C}"/>
                </a:ext>
              </a:extLst>
            </p:cNvPr>
            <p:cNvSpPr txBox="1"/>
            <p:nvPr/>
          </p:nvSpPr>
          <p:spPr>
            <a:xfrm>
              <a:off x="6141563" y="3583927"/>
              <a:ext cx="387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8AA42-FC00-7E44-8C3D-B00D17573DCE}"/>
                </a:ext>
              </a:extLst>
            </p:cNvPr>
            <p:cNvSpPr txBox="1"/>
            <p:nvPr/>
          </p:nvSpPr>
          <p:spPr>
            <a:xfrm>
              <a:off x="2599347" y="286127"/>
              <a:ext cx="12812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Education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6E486F-0912-A34D-A40B-8C8427B8195A}"/>
                </a:ext>
              </a:extLst>
            </p:cNvPr>
            <p:cNvSpPr txBox="1"/>
            <p:nvPr/>
          </p:nvSpPr>
          <p:spPr>
            <a:xfrm>
              <a:off x="7262853" y="286127"/>
              <a:ext cx="1345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Immigration</a:t>
              </a:r>
              <a:endParaRPr 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C8AA42-FC00-7E44-8C3D-B00D17573DCE}"/>
                </a:ext>
              </a:extLst>
            </p:cNvPr>
            <p:cNvSpPr txBox="1"/>
            <p:nvPr/>
          </p:nvSpPr>
          <p:spPr>
            <a:xfrm>
              <a:off x="2558606" y="3559061"/>
              <a:ext cx="12812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Age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6E486F-0912-A34D-A40B-8C8427B8195A}"/>
                </a:ext>
              </a:extLst>
            </p:cNvPr>
            <p:cNvSpPr txBox="1"/>
            <p:nvPr/>
          </p:nvSpPr>
          <p:spPr>
            <a:xfrm>
              <a:off x="7222112" y="3559061"/>
              <a:ext cx="1345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Living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35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413A4-5190-5449-9FBC-907F818630EE}"/>
              </a:ext>
            </a:extLst>
          </p:cNvPr>
          <p:cNvSpPr txBox="1"/>
          <p:nvPr/>
        </p:nvSpPr>
        <p:spPr>
          <a:xfrm>
            <a:off x="0" y="0"/>
            <a:ext cx="5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pic>
        <p:nvPicPr>
          <p:cNvPr id="2050" name="Picture 2" descr="https://lh6.googleusercontent.com/6kuwsgHAR3fhcyOlWw3ZnbfwUyr0Kf5Y0TM2qBoWte3OEiYMKCYO8xPP7nn6_OCRquEGps3yk_GxBV8AI7rMiPa6odR5h03KXPR14Dair63qtPgisSbNyq6qtt7Kq3LTdGiRs3-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16" y="1042397"/>
            <a:ext cx="4495800" cy="536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6951" y="511293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>
                <a:latin typeface="+mj-lt"/>
              </a:rPr>
              <a:t>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9406" y="511293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+mj-lt"/>
              </a:rPr>
              <a:t>Simulation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921" y="1131607"/>
            <a:ext cx="35797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A1: 	Approval  diversity (race) 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A2:	Approval diversity (</a:t>
            </a:r>
            <a:r>
              <a:rPr lang="en-US" sz="1000" noProof="1">
                <a:latin typeface="+mj-lt"/>
              </a:rPr>
              <a:t>muslims</a:t>
            </a:r>
            <a:r>
              <a:rPr lang="en-US" sz="1000" dirty="0">
                <a:latin typeface="+mj-lt"/>
              </a:rPr>
              <a:t>) 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A3: 	Approval diversity (immigrants)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B: 	Not too many immigrants 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C1: 	Expecting environmental catastrophe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C2: 	Nature not strong enough to cope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C3: 	Humans insure earth remains fit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D1: 	Empathy with Europeans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D2: 	Empathy with humankind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D3: 	Empathy with countrymen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D4: 	Empathy with people in neighborhood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D5: 	Empathy with immigrants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E: 	No membership in social organizations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F: 	Not only one true religion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G: 	Non-religious politicians are not unfit 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H1: 	No confidence in armed forces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H2: 	Confidence in the education systems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H3: 	Confidence in the police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H4: 	Confidence in the parliament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H5: 	Confidence in the government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I: 	Not strongly proud of the country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J: 	No job priority for people from the country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K: 	Approval of open borders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  <a:ea typeface="Calibri" charset="0"/>
                <a:cs typeface="Calibri" charset="0"/>
              </a:rPr>
              <a:t>L: 	Immigrants are not a strain on welfare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M: 	Immigrants do not take jobs away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N1: 	Confidence in the EU 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N2: 	Confidence in the UN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O: 	Supra-national social group identity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P: 	No ancestry based citizenship ideal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Q: 	Immigrants do not undermine cultural life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R: 	Immigrants to not increase crime rates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S: 	Immigrants will not be a threat to society</a:t>
            </a:r>
          </a:p>
          <a:p>
            <a:pPr>
              <a:tabLst>
                <a:tab pos="334963" algn="l"/>
              </a:tabLst>
            </a:pPr>
            <a:r>
              <a:rPr lang="en-US" sz="1000" dirty="0">
                <a:latin typeface="+mj-lt"/>
              </a:rPr>
              <a:t>T: 	No fear of loss of culture through the EU</a:t>
            </a:r>
          </a:p>
          <a:p>
            <a:pPr>
              <a:tabLst>
                <a:tab pos="334963" algn="l"/>
              </a:tabLst>
            </a:pPr>
            <a:br>
              <a:rPr lang="en-US" sz="10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>
              <a:tabLst>
                <a:tab pos="334963" algn="l"/>
              </a:tabLst>
            </a:pPr>
            <a:endParaRPr lang="en-US" sz="10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000" dirty="0">
              <a:latin typeface="+mj-lt"/>
              <a:ea typeface="Calibri" charset="0"/>
              <a:cs typeface="Calibri" charset="0"/>
            </a:endParaRPr>
          </a:p>
          <a:p>
            <a:pPr>
              <a:tabLst>
                <a:tab pos="334963" algn="l"/>
              </a:tabLst>
            </a:pPr>
            <a:endParaRPr lang="en-US" sz="1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7760" y="1042397"/>
            <a:ext cx="765764" cy="5252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822" y="2347089"/>
            <a:ext cx="166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covered and replaced with better labeling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C79C56-E0F1-AA4B-93A2-E66C2E5D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72" y="1042397"/>
            <a:ext cx="3896775" cy="32872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86164" y="531391"/>
            <a:ext cx="348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+mj-lt"/>
              </a:rPr>
              <a:t>Network Structure</a:t>
            </a:r>
            <a:br>
              <a:rPr lang="en-US" noProof="1">
                <a:latin typeface="+mj-lt"/>
              </a:rPr>
            </a:br>
            <a:r>
              <a:rPr lang="en-US" noProof="1">
                <a:latin typeface="+mj-lt"/>
              </a:rPr>
              <a:t>(reminder)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86164" y="4144952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+mj-lt"/>
              </a:rPr>
              <a:t>Sth else?</a:t>
            </a:r>
          </a:p>
        </p:txBody>
      </p:sp>
    </p:spTree>
    <p:extLst>
      <p:ext uri="{BB962C8B-B14F-4D97-AF65-F5344CB8AC3E}">
        <p14:creationId xmlns:p14="http://schemas.microsoft.com/office/powerpoint/2010/main" val="257224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207A6-89D7-7544-842B-69F78D25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63700"/>
            <a:ext cx="4572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18201</TotalTime>
  <Words>256</Words>
  <Application>Microsoft Macintosh PowerPoint</Application>
  <PresentationFormat>Widescreen</PresentationFormat>
  <Paragraphs>220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2018-03-05T17:13:55Z</dcterms:created>
  <dcterms:modified xsi:type="dcterms:W3CDTF">2018-03-23T02:43:26Z</dcterms:modified>
</cp:coreProperties>
</file>